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0"/>
  </p:notesMasterIdLst>
  <p:sldIdLst>
    <p:sldId id="258" r:id="rId2"/>
    <p:sldId id="387" r:id="rId3"/>
    <p:sldId id="389" r:id="rId4"/>
    <p:sldId id="388" r:id="rId5"/>
    <p:sldId id="397" r:id="rId6"/>
    <p:sldId id="398" r:id="rId7"/>
    <p:sldId id="399" r:id="rId8"/>
    <p:sldId id="400" r:id="rId9"/>
    <p:sldId id="391" r:id="rId10"/>
    <p:sldId id="390" r:id="rId11"/>
    <p:sldId id="385" r:id="rId12"/>
    <p:sldId id="326" r:id="rId13"/>
    <p:sldId id="331" r:id="rId14"/>
    <p:sldId id="406" r:id="rId15"/>
    <p:sldId id="405" r:id="rId16"/>
    <p:sldId id="409" r:id="rId17"/>
    <p:sldId id="407" r:id="rId18"/>
    <p:sldId id="380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B868047-1728-40ED-A0F6-7745C3AB5D21}" type="datetimeFigureOut">
              <a:rPr lang="ru-RU"/>
              <a:pPr>
                <a:defRPr/>
              </a:pPr>
              <a:t>19.04.2017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238C5CD-603D-4C8F-A3FE-0D6F30EA1D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B695A2-D5E8-4CD9-B168-B6F8CC9C73F4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3EB92E-47FE-496B-83E8-995861DDB687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>
              <a:cs typeface="Arial" charset="0"/>
            </a:endParaRPr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B695A2-D5E8-4CD9-B168-B6F8CC9C73F4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978060-AC8D-49D5-A37E-9D177600ADFB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>
              <a:cs typeface="Arial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D68632-967D-4E79-8AB9-0389AC3392D3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>
              <a:cs typeface="Arial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D68632-967D-4E79-8AB9-0389AC3392D3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>
              <a:cs typeface="Arial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D68632-967D-4E79-8AB9-0389AC3392D3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>
              <a:cs typeface="Arial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D68632-967D-4E79-8AB9-0389AC3392D3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>
              <a:cs typeface="Arial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D68632-967D-4E79-8AB9-0389AC3392D3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>
              <a:cs typeface="Arial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3EB92E-47FE-496B-83E8-995861DDB687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>
              <a:cs typeface="Arial" charset="0"/>
            </a:endParaRPr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3EB92E-47FE-496B-83E8-995861DDB687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>
              <a:cs typeface="Arial" charset="0"/>
            </a:endParaRPr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3EB92E-47FE-496B-83E8-995861DDB687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>
              <a:cs typeface="Arial" charset="0"/>
            </a:endParaRPr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3EB92E-47FE-496B-83E8-995861DDB687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>
              <a:cs typeface="Arial" charset="0"/>
            </a:endParaRPr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3EB92E-47FE-496B-83E8-995861DDB687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>
              <a:cs typeface="Arial" charset="0"/>
            </a:endParaRPr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3EB92E-47FE-496B-83E8-995861DDB687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>
              <a:cs typeface="Arial" charset="0"/>
            </a:endParaRPr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3EB92E-47FE-496B-83E8-995861DDB687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>
              <a:cs typeface="Arial" charset="0"/>
            </a:endParaRPr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3EB92E-47FE-496B-83E8-995861DDB687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>
              <a:cs typeface="Arial" charset="0"/>
            </a:endParaRPr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3EB92E-47FE-496B-83E8-995861DDB687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>
              <a:cs typeface="Arial" charset="0"/>
            </a:endParaRPr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C028C-7DE1-4987-B41B-D3750447D1FF}" type="datetimeFigureOut">
              <a:rPr lang="ru-RU"/>
              <a:pPr>
                <a:defRPr/>
              </a:pPr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8A30D-C15E-4E45-920C-8AD1FC9477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41202-69E7-425A-9D4F-B2FA2983469B}" type="datetimeFigureOut">
              <a:rPr lang="ru-RU"/>
              <a:pPr>
                <a:defRPr/>
              </a:pPr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41FDB-68B4-4E98-ADE5-9C64B545A6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5C2E9-7144-414C-8B58-DAE6785A9BAF}" type="datetimeFigureOut">
              <a:rPr lang="ru-RU"/>
              <a:pPr>
                <a:defRPr/>
              </a:pPr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25C44-0E17-4CF0-B1AE-E12BA2CC3F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C7741-404B-4B59-A3F4-CB2BBF94B31A}" type="datetimeFigureOut">
              <a:rPr lang="ru-RU"/>
              <a:pPr>
                <a:defRPr/>
              </a:pPr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EAABE-3645-401E-BDBC-754908D2A5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1352B-F452-4DA9-8310-946CD8AC3352}" type="datetimeFigureOut">
              <a:rPr lang="ru-RU"/>
              <a:pPr>
                <a:defRPr/>
              </a:pPr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FF67A-3E87-4C0C-B863-D20545AF7C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CCA6-8745-4807-A29B-981E3FF261A2}" type="datetimeFigureOut">
              <a:rPr lang="ru-RU"/>
              <a:pPr>
                <a:defRPr/>
              </a:pPr>
              <a:t>19.04.2017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8D855-B8FF-4A90-BD99-6F3D044E6D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5C53C-41A6-45BE-8B53-3531C25D775F}" type="datetimeFigureOut">
              <a:rPr lang="ru-RU"/>
              <a:pPr>
                <a:defRPr/>
              </a:pPr>
              <a:t>19.04.2017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5D2E0-0924-4343-BB42-8C37CCFC40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12C0C-C140-4D81-A631-8CB180FC134C}" type="datetimeFigureOut">
              <a:rPr lang="ru-RU"/>
              <a:pPr>
                <a:defRPr/>
              </a:pPr>
              <a:t>19.04.2017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358AD-558A-4BDA-BB8B-86820EC811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D1D4F-19C7-48B9-9204-7B5E42033008}" type="datetimeFigureOut">
              <a:rPr lang="ru-RU"/>
              <a:pPr>
                <a:defRPr/>
              </a:pPr>
              <a:t>19.04.2017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D67EC-C74C-4B16-9932-2F9C121480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242EB-4652-4160-A21C-457B152A616B}" type="datetimeFigureOut">
              <a:rPr lang="ru-RU"/>
              <a:pPr>
                <a:defRPr/>
              </a:pPr>
              <a:t>19.04.2017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66FE8-3CF2-4F9D-AE42-2EA4AE7282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C81F0-83D8-43BC-8AD3-55EDA8D8D49A}" type="datetimeFigureOut">
              <a:rPr lang="ru-RU"/>
              <a:pPr>
                <a:defRPr/>
              </a:pPr>
              <a:t>19.04.2017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CBF32-759E-4D51-B8D8-EC474062AF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3A211D-1A57-48F3-ACEA-F357CD9770EE}" type="datetimeFigureOut">
              <a:rPr lang="ru-RU"/>
              <a:pPr>
                <a:defRPr/>
              </a:pPr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604370-311A-4761-9F1B-1CB5A1DE36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nsultant.ru/document/cons_doc_LAW_58968/557f501dd14e1da00da85dd8d8429a8a456bb0f9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nsultant.ru/document/cons_doc_LAW_51057/b50101afd08dee7f41764d59277937373a2f7655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ase.garant.ru/71019032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ase.garant.ru/71019032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onsultant.ru/document/cons_doc_LAW_51040/94050c1b72b36222ea765a98f890b52187a0838c/" TargetMode="External"/><Relationship Id="rId4" Type="http://schemas.openxmlformats.org/officeDocument/2006/relationships/hyperlink" Target="http://www.consultant.ru/document/cons_doc_LAW_33773/878fb9545863b1203029aec55b9835dbfba6db85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nsultant.ru/document/cons_doc_LAW_212958/4e28246c5f6dca9d18b86f71299925d034a15ecf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RAO_SR_back_l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763" y="0"/>
            <a:ext cx="9148763" cy="716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7625" y="485775"/>
            <a:ext cx="89836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1" rIns="91424" bIns="45711" anchor="ctr"/>
          <a:lstStyle/>
          <a:p>
            <a:pPr algn="ctr">
              <a:lnSpc>
                <a:spcPct val="90000"/>
              </a:lnSpc>
            </a:pPr>
            <a:r>
              <a:rPr lang="ru-RU" sz="1600" b="1" dirty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ru-RU" sz="1600" b="1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ru-RU" sz="16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ru-RU" sz="2800" b="1" dirty="0">
                <a:latin typeface="Times New Roman" pitchFamily="18" charset="0"/>
              </a:rPr>
              <a:t>Школа ЖКХ</a:t>
            </a:r>
            <a:endParaRPr lang="ru-RU" sz="4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339" name="Line 4"/>
          <p:cNvSpPr>
            <a:spLocks noChangeShapeType="1"/>
          </p:cNvSpPr>
          <p:nvPr/>
        </p:nvSpPr>
        <p:spPr bwMode="auto">
          <a:xfrm>
            <a:off x="0" y="1333500"/>
            <a:ext cx="9145588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-323850" y="1916113"/>
            <a:ext cx="9145588" cy="448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/>
          <a:lstStyle/>
          <a:p>
            <a:pPr>
              <a:lnSpc>
                <a:spcPct val="90000"/>
              </a:lnSpc>
              <a:tabLst>
                <a:tab pos="314325" algn="l"/>
              </a:tabLst>
            </a:pPr>
            <a:endParaRPr lang="en-US" sz="1600" b="1" dirty="0">
              <a:latin typeface="EuropeExt"/>
            </a:endParaRPr>
          </a:p>
          <a:p>
            <a:pPr>
              <a:lnSpc>
                <a:spcPct val="90000"/>
              </a:lnSpc>
              <a:tabLst>
                <a:tab pos="314325" algn="l"/>
              </a:tabLst>
            </a:pPr>
            <a:endParaRPr lang="ru-RU" sz="1600" b="1" dirty="0">
              <a:latin typeface="EuropeExt"/>
            </a:endParaRP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0" y="6665913"/>
            <a:ext cx="9144000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>
            <a:spAutoFit/>
          </a:bodyPr>
          <a:lstStyle/>
          <a:p>
            <a:pPr algn="ctr" defTabSz="804863"/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</a:rPr>
              <a:t>РОДП «Яблоко»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8834438" y="6442075"/>
            <a:ext cx="2540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485" tIns="40243" rIns="80485" bIns="40243">
            <a:spAutoFit/>
          </a:bodyPr>
          <a:lstStyle/>
          <a:p>
            <a:pPr algn="r" defTabSz="804863"/>
            <a:r>
              <a:rPr lang="ru-RU" sz="1400" b="1" dirty="0">
                <a:latin typeface="Calibri" pitchFamily="34" charset="0"/>
              </a:rPr>
              <a:t>1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323850" y="1785926"/>
            <a:ext cx="869473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Использование </a:t>
            </a:r>
          </a:p>
          <a:p>
            <a:pPr algn="ctr"/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общедомового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имущества </a:t>
            </a:r>
          </a:p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 многоквартирном доме </a:t>
            </a:r>
          </a:p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 интересах собственников.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Роль  Совета дома</a:t>
            </a:r>
            <a:endParaRPr lang="ru-RU" sz="4800" b="1" cap="al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3" name="Picture 2" descr="RAO_SR_back_l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763" y="0"/>
            <a:ext cx="9148763" cy="716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7625" y="485775"/>
            <a:ext cx="89836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1" rIns="91424" bIns="45711" anchor="ctr"/>
          <a:lstStyle/>
          <a:p>
            <a:pPr algn="ctr">
              <a:lnSpc>
                <a:spcPct val="90000"/>
              </a:lnSpc>
            </a:pP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ru-RU" sz="1600" b="1">
                <a:solidFill>
                  <a:schemeClr val="tx2"/>
                </a:solidFill>
                <a:latin typeface="Calibri" pitchFamily="34" charset="0"/>
              </a:rPr>
            </a:b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ru-RU" sz="2800" b="1">
                <a:latin typeface="Times New Roman" pitchFamily="18" charset="0"/>
              </a:rPr>
              <a:t>Школа ЖКХ</a:t>
            </a:r>
            <a:endParaRPr lang="ru-RU" sz="44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9635" name="Line 4"/>
          <p:cNvSpPr>
            <a:spLocks noChangeShapeType="1"/>
          </p:cNvSpPr>
          <p:nvPr/>
        </p:nvSpPr>
        <p:spPr bwMode="auto">
          <a:xfrm>
            <a:off x="0" y="1333500"/>
            <a:ext cx="9145588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636" name="Text Box 5"/>
          <p:cNvSpPr txBox="1">
            <a:spLocks noChangeArrowheads="1"/>
          </p:cNvSpPr>
          <p:nvPr/>
        </p:nvSpPr>
        <p:spPr bwMode="auto">
          <a:xfrm>
            <a:off x="-323850" y="1916113"/>
            <a:ext cx="9145588" cy="448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/>
          <a:lstStyle/>
          <a:p>
            <a:pPr>
              <a:lnSpc>
                <a:spcPct val="90000"/>
              </a:lnSpc>
              <a:tabLst>
                <a:tab pos="314325" algn="l"/>
              </a:tabLst>
            </a:pPr>
            <a:endParaRPr lang="en-US" sz="1600" b="1">
              <a:latin typeface="EuropeExt"/>
            </a:endParaRPr>
          </a:p>
          <a:p>
            <a:pPr>
              <a:lnSpc>
                <a:spcPct val="90000"/>
              </a:lnSpc>
              <a:tabLst>
                <a:tab pos="314325" algn="l"/>
              </a:tabLst>
            </a:pPr>
            <a:endParaRPr lang="ru-RU" sz="1600" b="1">
              <a:latin typeface="EuropeExt"/>
            </a:endParaRPr>
          </a:p>
        </p:txBody>
      </p:sp>
      <p:sp>
        <p:nvSpPr>
          <p:cNvPr id="69637" name="Text Box 6"/>
          <p:cNvSpPr txBox="1">
            <a:spLocks noChangeArrowheads="1"/>
          </p:cNvSpPr>
          <p:nvPr/>
        </p:nvSpPr>
        <p:spPr bwMode="auto">
          <a:xfrm>
            <a:off x="0" y="6665913"/>
            <a:ext cx="9144000" cy="38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А.Голов</a:t>
            </a:r>
          </a:p>
        </p:txBody>
      </p:sp>
      <p:sp>
        <p:nvSpPr>
          <p:cNvPr id="69638" name="Text Box 7"/>
          <p:cNvSpPr txBox="1">
            <a:spLocks noChangeArrowheads="1"/>
          </p:cNvSpPr>
          <p:nvPr/>
        </p:nvSpPr>
        <p:spPr bwMode="auto">
          <a:xfrm>
            <a:off x="8743158" y="6442075"/>
            <a:ext cx="345284" cy="296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485" tIns="40243" rIns="80485" bIns="40243">
            <a:spAutoFit/>
          </a:bodyPr>
          <a:lstStyle/>
          <a:p>
            <a:pPr algn="r" defTabSz="804863"/>
            <a:r>
              <a:rPr lang="ru-RU" sz="1400" b="1" dirty="0" smtClean="0">
                <a:latin typeface="Calibri" pitchFamily="34" charset="0"/>
              </a:rPr>
              <a:t>10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69639" name="Rectangle 8"/>
          <p:cNvSpPr>
            <a:spLocks noChangeArrowheads="1"/>
          </p:cNvSpPr>
          <p:nvPr/>
        </p:nvSpPr>
        <p:spPr bwMode="auto">
          <a:xfrm>
            <a:off x="323850" y="1500174"/>
            <a:ext cx="869473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Статья 44. Общее собрание собственников помещений в многоквартирном доме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2. К компетенции общего собрания собственников помещений в многоквартирном доме относятся: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RAO_SR_back_l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763" y="0"/>
            <a:ext cx="9148763" cy="716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7625" y="485775"/>
            <a:ext cx="89836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1" rIns="91424" bIns="45711" anchor="ctr"/>
          <a:lstStyle/>
          <a:p>
            <a:pPr algn="ctr">
              <a:lnSpc>
                <a:spcPct val="90000"/>
              </a:lnSpc>
            </a:pP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ru-RU" sz="1600" b="1">
                <a:solidFill>
                  <a:schemeClr val="tx2"/>
                </a:solidFill>
                <a:latin typeface="Calibri" pitchFamily="34" charset="0"/>
              </a:rPr>
            </a:b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ru-RU" sz="2800" b="1">
                <a:latin typeface="Times New Roman" pitchFamily="18" charset="0"/>
              </a:rPr>
              <a:t>Школа ЖКХ</a:t>
            </a:r>
            <a:endParaRPr lang="ru-RU" sz="44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339" name="Line 4"/>
          <p:cNvSpPr>
            <a:spLocks noChangeShapeType="1"/>
          </p:cNvSpPr>
          <p:nvPr/>
        </p:nvSpPr>
        <p:spPr bwMode="auto">
          <a:xfrm>
            <a:off x="0" y="1333500"/>
            <a:ext cx="9145588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-323850" y="1916113"/>
            <a:ext cx="9145588" cy="448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/>
          <a:lstStyle/>
          <a:p>
            <a:pPr>
              <a:lnSpc>
                <a:spcPct val="90000"/>
              </a:lnSpc>
              <a:tabLst>
                <a:tab pos="314325" algn="l"/>
              </a:tabLst>
            </a:pPr>
            <a:endParaRPr lang="en-US" sz="1600" b="1">
              <a:latin typeface="EuropeExt"/>
            </a:endParaRPr>
          </a:p>
          <a:p>
            <a:pPr>
              <a:lnSpc>
                <a:spcPct val="90000"/>
              </a:lnSpc>
              <a:tabLst>
                <a:tab pos="314325" algn="l"/>
              </a:tabLst>
            </a:pPr>
            <a:endParaRPr lang="ru-RU" sz="1600" b="1">
              <a:latin typeface="EuropeExt"/>
            </a:endParaRP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0" y="6665913"/>
            <a:ext cx="9144000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>
            <a:spAutoFit/>
          </a:bodyPr>
          <a:lstStyle/>
          <a:p>
            <a:pPr algn="ctr" defTabSz="804863"/>
            <a:r>
              <a:rPr lang="ru-RU" sz="2000" b="1">
                <a:solidFill>
                  <a:srgbClr val="FF0000"/>
                </a:solidFill>
                <a:latin typeface="Times New Roman" pitchFamily="18" charset="0"/>
              </a:rPr>
              <a:t>РОДП «Яблоко»</a:t>
            </a:r>
            <a:endParaRPr lang="en-US" sz="2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8743154" y="6442075"/>
            <a:ext cx="345284" cy="296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485" tIns="40243" rIns="80485" bIns="40243">
            <a:spAutoFit/>
          </a:bodyPr>
          <a:lstStyle/>
          <a:p>
            <a:pPr algn="r" defTabSz="804863"/>
            <a:r>
              <a:rPr lang="ru-RU" sz="1400" b="1" dirty="0" smtClean="0">
                <a:latin typeface="Calibri" pitchFamily="34" charset="0"/>
              </a:rPr>
              <a:t>11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323850" y="1428736"/>
            <a:ext cx="869473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2) принятие решений о пределах использования земельного участка, на котором расположен многоквартирный дом, в том числе введение ограничений пользования им;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539750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539750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539750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539750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RAO_SR_back_l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8763" cy="716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7625" y="485775"/>
            <a:ext cx="89836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1" rIns="91424" bIns="45711" anchor="ctr"/>
          <a:lstStyle/>
          <a:p>
            <a:pPr algn="ctr">
              <a:lnSpc>
                <a:spcPct val="90000"/>
              </a:lnSpc>
            </a:pP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ru-RU" sz="1600" b="1">
                <a:solidFill>
                  <a:schemeClr val="tx2"/>
                </a:solidFill>
                <a:latin typeface="Calibri" pitchFamily="34" charset="0"/>
              </a:rPr>
            </a:b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ru-RU" sz="2800" b="1">
                <a:latin typeface="Times New Roman" pitchFamily="18" charset="0"/>
              </a:rPr>
              <a:t>Школа ЖКХ</a:t>
            </a:r>
            <a:endParaRPr lang="ru-RU" sz="44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6627" name="Line 4"/>
          <p:cNvSpPr>
            <a:spLocks noChangeShapeType="1"/>
          </p:cNvSpPr>
          <p:nvPr/>
        </p:nvSpPr>
        <p:spPr bwMode="auto">
          <a:xfrm>
            <a:off x="0" y="1333500"/>
            <a:ext cx="9145588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-323850" y="1916113"/>
            <a:ext cx="9145588" cy="448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/>
          <a:lstStyle/>
          <a:p>
            <a:pPr>
              <a:lnSpc>
                <a:spcPct val="90000"/>
              </a:lnSpc>
              <a:tabLst>
                <a:tab pos="314325" algn="l"/>
              </a:tabLst>
            </a:pPr>
            <a:endParaRPr lang="en-US" sz="1600" b="1">
              <a:latin typeface="EuropeExt"/>
            </a:endParaRPr>
          </a:p>
          <a:p>
            <a:pPr>
              <a:lnSpc>
                <a:spcPct val="90000"/>
              </a:lnSpc>
              <a:tabLst>
                <a:tab pos="314325" algn="l"/>
              </a:tabLst>
            </a:pPr>
            <a:endParaRPr lang="ru-RU" sz="1600" b="1">
              <a:latin typeface="EuropeExt"/>
            </a:endParaRP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0" y="6665913"/>
            <a:ext cx="9144000" cy="38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А.Голов</a:t>
            </a:r>
          </a:p>
        </p:txBody>
      </p:sp>
      <p:sp>
        <p:nvSpPr>
          <p:cNvPr id="26630" name="Text Box 7"/>
          <p:cNvSpPr txBox="1">
            <a:spLocks noChangeArrowheads="1"/>
          </p:cNvSpPr>
          <p:nvPr/>
        </p:nvSpPr>
        <p:spPr bwMode="auto">
          <a:xfrm>
            <a:off x="8743154" y="6442075"/>
            <a:ext cx="345284" cy="296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485" tIns="40243" rIns="80485" bIns="40243">
            <a:spAutoFit/>
          </a:bodyPr>
          <a:lstStyle/>
          <a:p>
            <a:pPr algn="r" defTabSz="804863"/>
            <a:r>
              <a:rPr lang="ru-RU" sz="1400" b="1" dirty="0" smtClean="0">
                <a:latin typeface="Calibri" pitchFamily="34" charset="0"/>
              </a:rPr>
              <a:t>12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26631" name="Rectangle 8"/>
          <p:cNvSpPr>
            <a:spLocks noChangeArrowheads="1"/>
          </p:cNvSpPr>
          <p:nvPr/>
        </p:nvSpPr>
        <p:spPr bwMode="auto">
          <a:xfrm>
            <a:off x="323850" y="1000108"/>
            <a:ext cx="869473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3) принятие решений о пользовании общим имуществом собственников помещений в многоквартирном доме иными лицами, в том числе о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  <a:hlinkClick r:id="rId4"/>
              </a:rPr>
              <a:t>заключении договоров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на установку и эксплуатацию рекламных конструкций, если для их установки и эксплуатации предполагается использовать общее имущество собственников помещений в многоквартирном доме;</a:t>
            </a:r>
          </a:p>
          <a:p>
            <a:pPr algn="ctr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RAO_SR_back_l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763" y="0"/>
            <a:ext cx="9148763" cy="716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7625" y="485775"/>
            <a:ext cx="89836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1" rIns="91424" bIns="45711" anchor="ctr"/>
          <a:lstStyle/>
          <a:p>
            <a:pPr algn="ctr">
              <a:lnSpc>
                <a:spcPct val="90000"/>
              </a:lnSpc>
            </a:pP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ru-RU" sz="1600" b="1">
                <a:solidFill>
                  <a:schemeClr val="tx2"/>
                </a:solidFill>
                <a:latin typeface="Calibri" pitchFamily="34" charset="0"/>
              </a:rPr>
            </a:b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ru-RU" sz="2800" b="1">
                <a:latin typeface="Times New Roman" pitchFamily="18" charset="0"/>
              </a:rPr>
              <a:t>Школа ЖКХ</a:t>
            </a:r>
            <a:endParaRPr lang="ru-RU" sz="44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8675" name="Line 4"/>
          <p:cNvSpPr>
            <a:spLocks noChangeShapeType="1"/>
          </p:cNvSpPr>
          <p:nvPr/>
        </p:nvSpPr>
        <p:spPr bwMode="auto">
          <a:xfrm>
            <a:off x="0" y="1333500"/>
            <a:ext cx="9145588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-323850" y="1916113"/>
            <a:ext cx="9145588" cy="448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/>
          <a:lstStyle/>
          <a:p>
            <a:pPr>
              <a:lnSpc>
                <a:spcPct val="90000"/>
              </a:lnSpc>
              <a:tabLst>
                <a:tab pos="314325" algn="l"/>
              </a:tabLst>
            </a:pPr>
            <a:endParaRPr lang="en-US" sz="1600" b="1">
              <a:latin typeface="EuropeExt"/>
            </a:endParaRPr>
          </a:p>
          <a:p>
            <a:pPr>
              <a:lnSpc>
                <a:spcPct val="90000"/>
              </a:lnSpc>
              <a:tabLst>
                <a:tab pos="314325" algn="l"/>
              </a:tabLst>
            </a:pPr>
            <a:endParaRPr lang="ru-RU" sz="1600" b="1">
              <a:latin typeface="EuropeExt"/>
            </a:endParaRPr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0" y="6665913"/>
            <a:ext cx="9144000" cy="38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А.Голов</a:t>
            </a:r>
          </a:p>
        </p:txBody>
      </p:sp>
      <p:sp>
        <p:nvSpPr>
          <p:cNvPr id="28678" name="Text Box 7"/>
          <p:cNvSpPr txBox="1">
            <a:spLocks noChangeArrowheads="1"/>
          </p:cNvSpPr>
          <p:nvPr/>
        </p:nvSpPr>
        <p:spPr bwMode="auto">
          <a:xfrm>
            <a:off x="8743154" y="6442075"/>
            <a:ext cx="345284" cy="296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485" tIns="40243" rIns="80485" bIns="40243">
            <a:spAutoFit/>
          </a:bodyPr>
          <a:lstStyle/>
          <a:p>
            <a:pPr algn="r" defTabSz="804863"/>
            <a:r>
              <a:rPr lang="ru-RU" sz="1400" b="1" dirty="0" smtClean="0">
                <a:latin typeface="Calibri" pitchFamily="34" charset="0"/>
              </a:rPr>
              <a:t>10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28679" name="Rectangle 8"/>
          <p:cNvSpPr>
            <a:spLocks noChangeArrowheads="1"/>
          </p:cNvSpPr>
          <p:nvPr/>
        </p:nvSpPr>
        <p:spPr bwMode="auto">
          <a:xfrm>
            <a:off x="0" y="1643050"/>
            <a:ext cx="9144000" cy="8679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19138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3.1) принятие решений об определении лиц, которые от имени собственников помещений в многоквартирном доме уполномочены на заключение договоров об использовании общего имущества собственников помещений в многоквартирном доме (в том числе договоров на установку и эксплуатацию рекламных конструкций) на условиях, определенных решением общего собрания;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19138"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19138"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19138"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39750" algn="ctr"/>
            <a:endParaRPr lang="ru-RU" sz="5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ctr"/>
            <a:endParaRPr lang="en-US" sz="3200" b="1" dirty="0" smtClean="0"/>
          </a:p>
          <a:p>
            <a:pPr lvl="1"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RAO_SR_back_l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763" y="0"/>
            <a:ext cx="9148763" cy="716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7625" y="485775"/>
            <a:ext cx="89836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1" rIns="91424" bIns="45711" anchor="ctr"/>
          <a:lstStyle/>
          <a:p>
            <a:pPr algn="ctr">
              <a:lnSpc>
                <a:spcPct val="90000"/>
              </a:lnSpc>
            </a:pP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ru-RU" sz="1600" b="1">
                <a:solidFill>
                  <a:schemeClr val="tx2"/>
                </a:solidFill>
                <a:latin typeface="Calibri" pitchFamily="34" charset="0"/>
              </a:rPr>
            </a:b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ru-RU" sz="2800" b="1">
                <a:latin typeface="Times New Roman" pitchFamily="18" charset="0"/>
              </a:rPr>
              <a:t>Школа ЖКХ</a:t>
            </a:r>
            <a:endParaRPr lang="ru-RU" sz="44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8675" name="Line 4"/>
          <p:cNvSpPr>
            <a:spLocks noChangeShapeType="1"/>
          </p:cNvSpPr>
          <p:nvPr/>
        </p:nvSpPr>
        <p:spPr bwMode="auto">
          <a:xfrm>
            <a:off x="0" y="1333500"/>
            <a:ext cx="9145588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-323850" y="1916113"/>
            <a:ext cx="9145588" cy="448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/>
          <a:lstStyle/>
          <a:p>
            <a:pPr>
              <a:lnSpc>
                <a:spcPct val="90000"/>
              </a:lnSpc>
              <a:tabLst>
                <a:tab pos="314325" algn="l"/>
              </a:tabLst>
            </a:pPr>
            <a:endParaRPr lang="en-US" sz="1600" b="1">
              <a:latin typeface="EuropeExt"/>
            </a:endParaRPr>
          </a:p>
          <a:p>
            <a:pPr>
              <a:lnSpc>
                <a:spcPct val="90000"/>
              </a:lnSpc>
              <a:tabLst>
                <a:tab pos="314325" algn="l"/>
              </a:tabLst>
            </a:pPr>
            <a:endParaRPr lang="ru-RU" sz="1600" b="1">
              <a:latin typeface="EuropeExt"/>
            </a:endParaRPr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0" y="6665913"/>
            <a:ext cx="9144000" cy="38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А.Голов</a:t>
            </a:r>
          </a:p>
        </p:txBody>
      </p:sp>
      <p:sp>
        <p:nvSpPr>
          <p:cNvPr id="28678" name="Text Box 7"/>
          <p:cNvSpPr txBox="1">
            <a:spLocks noChangeArrowheads="1"/>
          </p:cNvSpPr>
          <p:nvPr/>
        </p:nvSpPr>
        <p:spPr bwMode="auto">
          <a:xfrm>
            <a:off x="8743154" y="6442075"/>
            <a:ext cx="345284" cy="296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485" tIns="40243" rIns="80485" bIns="40243">
            <a:spAutoFit/>
          </a:bodyPr>
          <a:lstStyle/>
          <a:p>
            <a:pPr algn="r" defTabSz="804863"/>
            <a:r>
              <a:rPr lang="ru-RU" sz="1400" b="1" dirty="0" smtClean="0">
                <a:latin typeface="Calibri" pitchFamily="34" charset="0"/>
              </a:rPr>
              <a:t>10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28679" name="Rectangle 8"/>
          <p:cNvSpPr>
            <a:spLocks noChangeArrowheads="1"/>
          </p:cNvSpPr>
          <p:nvPr/>
        </p:nvSpPr>
        <p:spPr bwMode="auto">
          <a:xfrm>
            <a:off x="0" y="1643050"/>
            <a:ext cx="9144000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19138"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Статья 46. </a:t>
            </a:r>
          </a:p>
          <a:p>
            <a:pPr marL="719138"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Решения </a:t>
            </a:r>
          </a:p>
          <a:p>
            <a:pPr marL="719138"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общего собрания </a:t>
            </a:r>
          </a:p>
          <a:p>
            <a:pPr marL="719138"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собственников помещений </a:t>
            </a:r>
          </a:p>
          <a:p>
            <a:pPr marL="719138"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многоквартирном доме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539750" algn="ctr"/>
            <a:endParaRPr lang="ru-RU" sz="5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ctr"/>
            <a:endParaRPr lang="en-US" sz="3200" b="1" dirty="0" smtClean="0"/>
          </a:p>
          <a:p>
            <a:pPr lvl="1"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RAO_SR_back_l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763" y="0"/>
            <a:ext cx="9148763" cy="716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7625" y="485775"/>
            <a:ext cx="89836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1" rIns="91424" bIns="45711" anchor="ctr"/>
          <a:lstStyle/>
          <a:p>
            <a:pPr algn="ctr">
              <a:lnSpc>
                <a:spcPct val="90000"/>
              </a:lnSpc>
            </a:pP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ru-RU" sz="1600" b="1">
                <a:solidFill>
                  <a:schemeClr val="tx2"/>
                </a:solidFill>
                <a:latin typeface="Calibri" pitchFamily="34" charset="0"/>
              </a:rPr>
            </a:b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ru-RU" sz="2800" b="1">
                <a:latin typeface="Times New Roman" pitchFamily="18" charset="0"/>
              </a:rPr>
              <a:t>Школа ЖКХ</a:t>
            </a:r>
            <a:endParaRPr lang="ru-RU" sz="44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8675" name="Line 4"/>
          <p:cNvSpPr>
            <a:spLocks noChangeShapeType="1"/>
          </p:cNvSpPr>
          <p:nvPr/>
        </p:nvSpPr>
        <p:spPr bwMode="auto">
          <a:xfrm>
            <a:off x="0" y="1333500"/>
            <a:ext cx="9145588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-323850" y="1916113"/>
            <a:ext cx="9145588" cy="448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/>
          <a:lstStyle/>
          <a:p>
            <a:pPr>
              <a:lnSpc>
                <a:spcPct val="90000"/>
              </a:lnSpc>
              <a:tabLst>
                <a:tab pos="314325" algn="l"/>
              </a:tabLst>
            </a:pPr>
            <a:endParaRPr lang="en-US" sz="1600" b="1">
              <a:latin typeface="EuropeExt"/>
            </a:endParaRPr>
          </a:p>
          <a:p>
            <a:pPr>
              <a:lnSpc>
                <a:spcPct val="90000"/>
              </a:lnSpc>
              <a:tabLst>
                <a:tab pos="314325" algn="l"/>
              </a:tabLst>
            </a:pPr>
            <a:endParaRPr lang="ru-RU" sz="1600" b="1">
              <a:latin typeface="EuropeExt"/>
            </a:endParaRPr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0" y="6665913"/>
            <a:ext cx="9144000" cy="38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А.Голов</a:t>
            </a:r>
          </a:p>
        </p:txBody>
      </p:sp>
      <p:sp>
        <p:nvSpPr>
          <p:cNvPr id="28678" name="Text Box 7"/>
          <p:cNvSpPr txBox="1">
            <a:spLocks noChangeArrowheads="1"/>
          </p:cNvSpPr>
          <p:nvPr/>
        </p:nvSpPr>
        <p:spPr bwMode="auto">
          <a:xfrm>
            <a:off x="8743154" y="6442075"/>
            <a:ext cx="345284" cy="296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485" tIns="40243" rIns="80485" bIns="40243">
            <a:spAutoFit/>
          </a:bodyPr>
          <a:lstStyle/>
          <a:p>
            <a:pPr algn="r" defTabSz="804863"/>
            <a:r>
              <a:rPr lang="ru-RU" sz="1400" b="1" dirty="0" smtClean="0">
                <a:latin typeface="Calibri" pitchFamily="34" charset="0"/>
              </a:rPr>
              <a:t>10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28679" name="Rectangle 8"/>
          <p:cNvSpPr>
            <a:spLocks noChangeArrowheads="1"/>
          </p:cNvSpPr>
          <p:nvPr/>
        </p:nvSpPr>
        <p:spPr bwMode="auto">
          <a:xfrm>
            <a:off x="0" y="1643050"/>
            <a:ext cx="9144000" cy="7448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Решения общего собрания собственников помещений в многоквартирном доме по вопросам, поставленным на голосование, принимаются большинством голосов от общего числа голосов принимающих участие в данном собрании собственников помещений в многоквартирном доме, за исключением предусмотренных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пунктом 1.1 части 2 статьи 44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настоящего Кодекса решений, которые принимаются более чем пятьюдесятью процентами голосов от общего числа голосов собственников помещений в многоквартирном доме, и предусмотренных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пунктами 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1.1-1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1.2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-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3.1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4.2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4.3 части 2 статьи 44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настоящего Кодекса решений, которые принимаются большинством не менее двух третей голосов от общего числа голосов собственников помещений в многоквартирном доме.</a:t>
            </a:r>
          </a:p>
          <a:p>
            <a:pPr marL="539750" algn="ctr"/>
            <a:endParaRPr lang="ru-RU" sz="5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ctr"/>
            <a:endParaRPr lang="en-US" sz="3200" b="1" dirty="0" smtClean="0"/>
          </a:p>
          <a:p>
            <a:pPr lvl="1"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RAO_SR_back_l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763" y="0"/>
            <a:ext cx="9148763" cy="716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7625" y="485775"/>
            <a:ext cx="89836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1" rIns="91424" bIns="45711" anchor="ctr"/>
          <a:lstStyle/>
          <a:p>
            <a:pPr algn="ctr">
              <a:lnSpc>
                <a:spcPct val="90000"/>
              </a:lnSpc>
            </a:pP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ru-RU" sz="1600" b="1">
                <a:solidFill>
                  <a:schemeClr val="tx2"/>
                </a:solidFill>
                <a:latin typeface="Calibri" pitchFamily="34" charset="0"/>
              </a:rPr>
            </a:b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ru-RU" sz="2800" b="1">
                <a:latin typeface="Times New Roman" pitchFamily="18" charset="0"/>
              </a:rPr>
              <a:t>Школа ЖКХ</a:t>
            </a:r>
            <a:endParaRPr lang="ru-RU" sz="44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8675" name="Line 4"/>
          <p:cNvSpPr>
            <a:spLocks noChangeShapeType="1"/>
          </p:cNvSpPr>
          <p:nvPr/>
        </p:nvSpPr>
        <p:spPr bwMode="auto">
          <a:xfrm>
            <a:off x="0" y="1333500"/>
            <a:ext cx="9145588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-323850" y="1916113"/>
            <a:ext cx="9145588" cy="448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/>
          <a:lstStyle/>
          <a:p>
            <a:pPr>
              <a:lnSpc>
                <a:spcPct val="90000"/>
              </a:lnSpc>
              <a:tabLst>
                <a:tab pos="314325" algn="l"/>
              </a:tabLst>
            </a:pPr>
            <a:endParaRPr lang="en-US" sz="1600" b="1">
              <a:latin typeface="EuropeExt"/>
            </a:endParaRPr>
          </a:p>
          <a:p>
            <a:pPr>
              <a:lnSpc>
                <a:spcPct val="90000"/>
              </a:lnSpc>
              <a:tabLst>
                <a:tab pos="314325" algn="l"/>
              </a:tabLst>
            </a:pPr>
            <a:endParaRPr lang="ru-RU" sz="1600" b="1">
              <a:latin typeface="EuropeExt"/>
            </a:endParaRPr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0" y="6665913"/>
            <a:ext cx="9144000" cy="38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А.Голов</a:t>
            </a:r>
          </a:p>
        </p:txBody>
      </p:sp>
      <p:sp>
        <p:nvSpPr>
          <p:cNvPr id="28678" name="Text Box 7"/>
          <p:cNvSpPr txBox="1">
            <a:spLocks noChangeArrowheads="1"/>
          </p:cNvSpPr>
          <p:nvPr/>
        </p:nvSpPr>
        <p:spPr bwMode="auto">
          <a:xfrm>
            <a:off x="8743154" y="6442075"/>
            <a:ext cx="345284" cy="296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485" tIns="40243" rIns="80485" bIns="40243">
            <a:spAutoFit/>
          </a:bodyPr>
          <a:lstStyle/>
          <a:p>
            <a:pPr algn="r" defTabSz="804863"/>
            <a:r>
              <a:rPr lang="ru-RU" sz="1400" b="1" dirty="0" smtClean="0">
                <a:latin typeface="Calibri" pitchFamily="34" charset="0"/>
              </a:rPr>
              <a:t>10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28679" name="Rectangle 8"/>
          <p:cNvSpPr>
            <a:spLocks noChangeArrowheads="1"/>
          </p:cNvSpPr>
          <p:nvPr/>
        </p:nvSpPr>
        <p:spPr bwMode="auto">
          <a:xfrm>
            <a:off x="0" y="1643050"/>
            <a:ext cx="9144000" cy="7448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Приказ Министерства строительства и жилищно-коммунального хозяйства РФ от 22 декабря 2014 г. N 882/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"Об утверждении форм раскрытия информации организациями, осуществляющими деятельность в сфере управления многоквартирными домами" 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Система ГАРАНТ: </a:t>
            </a:r>
            <a:r>
              <a:rPr lang="ru-RU" sz="2400" dirty="0" smtClean="0">
                <a:hlinkClick r:id="rId4"/>
              </a:rPr>
              <a:t>http://base.garant.ru/71019032/#ixzz4ei3fllTF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  <a:p>
            <a:pPr marL="539750" algn="ctr"/>
            <a:endParaRPr lang="ru-RU" sz="5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ctr"/>
            <a:endParaRPr lang="en-US" sz="3200" b="1" dirty="0" smtClean="0"/>
          </a:p>
          <a:p>
            <a:pPr lvl="1"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RAO_SR_back_l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763" y="0"/>
            <a:ext cx="9148763" cy="716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7625" y="485775"/>
            <a:ext cx="89836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1" rIns="91424" bIns="45711" anchor="ctr"/>
          <a:lstStyle/>
          <a:p>
            <a:pPr algn="ctr">
              <a:lnSpc>
                <a:spcPct val="90000"/>
              </a:lnSpc>
            </a:pP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ru-RU" sz="1600" b="1">
                <a:solidFill>
                  <a:schemeClr val="tx2"/>
                </a:solidFill>
                <a:latin typeface="Calibri" pitchFamily="34" charset="0"/>
              </a:rPr>
            </a:b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ru-RU" sz="2800" b="1">
                <a:latin typeface="Times New Roman" pitchFamily="18" charset="0"/>
              </a:rPr>
              <a:t>Школа ЖКХ</a:t>
            </a:r>
            <a:endParaRPr lang="ru-RU" sz="44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8675" name="Line 4"/>
          <p:cNvSpPr>
            <a:spLocks noChangeShapeType="1"/>
          </p:cNvSpPr>
          <p:nvPr/>
        </p:nvSpPr>
        <p:spPr bwMode="auto">
          <a:xfrm>
            <a:off x="0" y="1333500"/>
            <a:ext cx="9145588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-323850" y="1916113"/>
            <a:ext cx="9145588" cy="448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/>
          <a:lstStyle/>
          <a:p>
            <a:pPr>
              <a:lnSpc>
                <a:spcPct val="90000"/>
              </a:lnSpc>
              <a:tabLst>
                <a:tab pos="314325" algn="l"/>
              </a:tabLst>
            </a:pPr>
            <a:endParaRPr lang="en-US" sz="1600" b="1">
              <a:latin typeface="EuropeExt"/>
            </a:endParaRPr>
          </a:p>
          <a:p>
            <a:pPr>
              <a:lnSpc>
                <a:spcPct val="90000"/>
              </a:lnSpc>
              <a:tabLst>
                <a:tab pos="314325" algn="l"/>
              </a:tabLst>
            </a:pPr>
            <a:endParaRPr lang="ru-RU" sz="1600" b="1">
              <a:latin typeface="EuropeExt"/>
            </a:endParaRPr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0" y="6665913"/>
            <a:ext cx="9144000" cy="38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А.Голов</a:t>
            </a:r>
          </a:p>
        </p:txBody>
      </p:sp>
      <p:sp>
        <p:nvSpPr>
          <p:cNvPr id="28678" name="Text Box 7"/>
          <p:cNvSpPr txBox="1">
            <a:spLocks noChangeArrowheads="1"/>
          </p:cNvSpPr>
          <p:nvPr/>
        </p:nvSpPr>
        <p:spPr bwMode="auto">
          <a:xfrm>
            <a:off x="8743154" y="6442075"/>
            <a:ext cx="345284" cy="296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485" tIns="40243" rIns="80485" bIns="40243">
            <a:spAutoFit/>
          </a:bodyPr>
          <a:lstStyle/>
          <a:p>
            <a:pPr algn="r" defTabSz="804863"/>
            <a:r>
              <a:rPr lang="ru-RU" sz="1400" b="1" dirty="0" smtClean="0">
                <a:latin typeface="Calibri" pitchFamily="34" charset="0"/>
              </a:rPr>
              <a:t>10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28679" name="Rectangle 8"/>
          <p:cNvSpPr>
            <a:spLocks noChangeArrowheads="1"/>
          </p:cNvSpPr>
          <p:nvPr/>
        </p:nvSpPr>
        <p:spPr bwMode="auto">
          <a:xfrm>
            <a:off x="0" y="1625798"/>
            <a:ext cx="9144000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Форма 2.5. Сведения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 использовании общего имущества в многоквартирном доме (заполняется по каждому используемому объекту общего имущества)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Система ГАРАНТ: </a:t>
            </a:r>
            <a:r>
              <a:rPr lang="ru-RU" sz="2400" dirty="0" smtClean="0">
                <a:hlinkClick r:id="rId4"/>
              </a:rPr>
              <a:t>http://base.garant.ru/71019032/#ixzz4ehyZwdm3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  <a:p>
            <a:pPr marL="539750" algn="ctr"/>
            <a:endParaRPr lang="ru-RU" sz="5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ctr"/>
            <a:endParaRPr lang="en-US" sz="3200" b="1" dirty="0" smtClean="0"/>
          </a:p>
          <a:p>
            <a:pPr lvl="1"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3" name="Picture 2" descr="RAO_SR_back_l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763" y="0"/>
            <a:ext cx="9148763" cy="716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7625" y="485775"/>
            <a:ext cx="89836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1" rIns="91424" bIns="45711" anchor="ctr"/>
          <a:lstStyle/>
          <a:p>
            <a:pPr algn="ctr">
              <a:lnSpc>
                <a:spcPct val="90000"/>
              </a:lnSpc>
            </a:pP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ru-RU" sz="1600" b="1">
                <a:solidFill>
                  <a:schemeClr val="tx2"/>
                </a:solidFill>
                <a:latin typeface="Calibri" pitchFamily="34" charset="0"/>
              </a:rPr>
            </a:b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ru-RU" sz="2800" b="1">
                <a:latin typeface="Times New Roman" pitchFamily="18" charset="0"/>
              </a:rPr>
              <a:t>Школа ЖКХ</a:t>
            </a:r>
            <a:endParaRPr lang="ru-RU" sz="44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9635" name="Line 4"/>
          <p:cNvSpPr>
            <a:spLocks noChangeShapeType="1"/>
          </p:cNvSpPr>
          <p:nvPr/>
        </p:nvSpPr>
        <p:spPr bwMode="auto">
          <a:xfrm>
            <a:off x="0" y="1333500"/>
            <a:ext cx="9145588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636" name="Text Box 5"/>
          <p:cNvSpPr txBox="1">
            <a:spLocks noChangeArrowheads="1"/>
          </p:cNvSpPr>
          <p:nvPr/>
        </p:nvSpPr>
        <p:spPr bwMode="auto">
          <a:xfrm>
            <a:off x="-323850" y="1916113"/>
            <a:ext cx="9145588" cy="448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/>
          <a:lstStyle/>
          <a:p>
            <a:pPr>
              <a:lnSpc>
                <a:spcPct val="90000"/>
              </a:lnSpc>
              <a:tabLst>
                <a:tab pos="314325" algn="l"/>
              </a:tabLst>
            </a:pPr>
            <a:endParaRPr lang="en-US" sz="1600" b="1">
              <a:latin typeface="EuropeExt"/>
            </a:endParaRPr>
          </a:p>
          <a:p>
            <a:pPr>
              <a:lnSpc>
                <a:spcPct val="90000"/>
              </a:lnSpc>
              <a:tabLst>
                <a:tab pos="314325" algn="l"/>
              </a:tabLst>
            </a:pPr>
            <a:endParaRPr lang="ru-RU" sz="1600" b="1">
              <a:latin typeface="EuropeExt"/>
            </a:endParaRPr>
          </a:p>
        </p:txBody>
      </p:sp>
      <p:sp>
        <p:nvSpPr>
          <p:cNvPr id="69637" name="Text Box 6"/>
          <p:cNvSpPr txBox="1">
            <a:spLocks noChangeArrowheads="1"/>
          </p:cNvSpPr>
          <p:nvPr/>
        </p:nvSpPr>
        <p:spPr bwMode="auto">
          <a:xfrm>
            <a:off x="0" y="6665913"/>
            <a:ext cx="9144000" cy="38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А.Голов</a:t>
            </a:r>
          </a:p>
        </p:txBody>
      </p:sp>
      <p:sp>
        <p:nvSpPr>
          <p:cNvPr id="69638" name="Text Box 7"/>
          <p:cNvSpPr txBox="1">
            <a:spLocks noChangeArrowheads="1"/>
          </p:cNvSpPr>
          <p:nvPr/>
        </p:nvSpPr>
        <p:spPr bwMode="auto">
          <a:xfrm>
            <a:off x="8743158" y="6442075"/>
            <a:ext cx="345284" cy="296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485" tIns="40243" rIns="80485" bIns="40243">
            <a:spAutoFit/>
          </a:bodyPr>
          <a:lstStyle/>
          <a:p>
            <a:pPr algn="r" defTabSz="804863"/>
            <a:r>
              <a:rPr lang="ru-RU" sz="1400" b="1" smtClean="0">
                <a:latin typeface="Calibri" pitchFamily="34" charset="0"/>
              </a:rPr>
              <a:t>17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69639" name="Rectangle 8"/>
          <p:cNvSpPr>
            <a:spLocks noChangeArrowheads="1"/>
          </p:cNvSpPr>
          <p:nvPr/>
        </p:nvSpPr>
        <p:spPr bwMode="auto">
          <a:xfrm>
            <a:off x="323850" y="3071813"/>
            <a:ext cx="8694738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600">
                <a:latin typeface="Times New Roman" pitchFamily="18" charset="0"/>
              </a:rPr>
              <a:t>Спасибо за внимание </a:t>
            </a:r>
            <a:endParaRPr lang="en-US" sz="6600">
              <a:latin typeface="Times New Roman" pitchFamily="18" charset="0"/>
            </a:endParaRPr>
          </a:p>
          <a:p>
            <a:pPr algn="just"/>
            <a:r>
              <a:rPr lang="ru-RU" sz="280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>
                <a:latin typeface="Times New Roman" pitchFamily="18" charset="0"/>
                <a:cs typeface="Times New Roman" pitchFamily="18" charset="0"/>
              </a:rPr>
            </a:b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3" name="Picture 2" descr="RAO_SR_back_l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763" y="0"/>
            <a:ext cx="9148763" cy="716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7625" y="485775"/>
            <a:ext cx="89836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1" rIns="91424" bIns="45711" anchor="ctr"/>
          <a:lstStyle/>
          <a:p>
            <a:pPr algn="ctr">
              <a:lnSpc>
                <a:spcPct val="90000"/>
              </a:lnSpc>
            </a:pP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ru-RU" sz="1600" b="1">
                <a:solidFill>
                  <a:schemeClr val="tx2"/>
                </a:solidFill>
                <a:latin typeface="Calibri" pitchFamily="34" charset="0"/>
              </a:rPr>
            </a:b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ru-RU" sz="2800" b="1">
                <a:latin typeface="Times New Roman" pitchFamily="18" charset="0"/>
              </a:rPr>
              <a:t>Школа ЖКХ</a:t>
            </a:r>
            <a:endParaRPr lang="ru-RU" sz="44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9635" name="Line 4"/>
          <p:cNvSpPr>
            <a:spLocks noChangeShapeType="1"/>
          </p:cNvSpPr>
          <p:nvPr/>
        </p:nvSpPr>
        <p:spPr bwMode="auto">
          <a:xfrm>
            <a:off x="0" y="1333500"/>
            <a:ext cx="9145588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636" name="Text Box 5"/>
          <p:cNvSpPr txBox="1">
            <a:spLocks noChangeArrowheads="1"/>
          </p:cNvSpPr>
          <p:nvPr/>
        </p:nvSpPr>
        <p:spPr bwMode="auto">
          <a:xfrm>
            <a:off x="-323850" y="1916113"/>
            <a:ext cx="9145588" cy="448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/>
          <a:lstStyle/>
          <a:p>
            <a:pPr>
              <a:lnSpc>
                <a:spcPct val="90000"/>
              </a:lnSpc>
              <a:tabLst>
                <a:tab pos="314325" algn="l"/>
              </a:tabLst>
            </a:pPr>
            <a:endParaRPr lang="en-US" sz="1600" b="1">
              <a:latin typeface="EuropeExt"/>
            </a:endParaRPr>
          </a:p>
          <a:p>
            <a:pPr>
              <a:lnSpc>
                <a:spcPct val="90000"/>
              </a:lnSpc>
              <a:tabLst>
                <a:tab pos="314325" algn="l"/>
              </a:tabLst>
            </a:pPr>
            <a:endParaRPr lang="ru-RU" sz="1600" b="1">
              <a:latin typeface="EuropeExt"/>
            </a:endParaRPr>
          </a:p>
        </p:txBody>
      </p:sp>
      <p:sp>
        <p:nvSpPr>
          <p:cNvPr id="69637" name="Text Box 6"/>
          <p:cNvSpPr txBox="1">
            <a:spLocks noChangeArrowheads="1"/>
          </p:cNvSpPr>
          <p:nvPr/>
        </p:nvSpPr>
        <p:spPr bwMode="auto">
          <a:xfrm>
            <a:off x="0" y="6665913"/>
            <a:ext cx="9144000" cy="38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А.Голов</a:t>
            </a:r>
          </a:p>
        </p:txBody>
      </p:sp>
      <p:sp>
        <p:nvSpPr>
          <p:cNvPr id="69638" name="Text Box 7"/>
          <p:cNvSpPr txBox="1">
            <a:spLocks noChangeArrowheads="1"/>
          </p:cNvSpPr>
          <p:nvPr/>
        </p:nvSpPr>
        <p:spPr bwMode="auto">
          <a:xfrm>
            <a:off x="8834529" y="6442075"/>
            <a:ext cx="253913" cy="296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485" tIns="40243" rIns="80485" bIns="40243">
            <a:spAutoFit/>
          </a:bodyPr>
          <a:lstStyle/>
          <a:p>
            <a:pPr algn="r" defTabSz="804863"/>
            <a:r>
              <a:rPr lang="ru-RU" sz="1400" b="1" dirty="0" smtClean="0">
                <a:latin typeface="Calibri" pitchFamily="34" charset="0"/>
              </a:rPr>
              <a:t>2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69639" name="Rectangle 8"/>
          <p:cNvSpPr>
            <a:spLocks noChangeArrowheads="1"/>
          </p:cNvSpPr>
          <p:nvPr/>
        </p:nvSpPr>
        <p:spPr bwMode="auto">
          <a:xfrm>
            <a:off x="323850" y="1500175"/>
            <a:ext cx="8694738" cy="797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Жилищный Кодекс РФ</a:t>
            </a:r>
          </a:p>
          <a:p>
            <a:pPr algn="ctr"/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Глава 6. Общее имущество собственников помещений в многоквартирном доме. Общее собрание таких собственников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3" name="Picture 2" descr="RAO_SR_back_l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763" y="0"/>
            <a:ext cx="9148763" cy="716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7625" y="485775"/>
            <a:ext cx="89836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1" rIns="91424" bIns="45711" anchor="ctr"/>
          <a:lstStyle/>
          <a:p>
            <a:pPr algn="ctr">
              <a:lnSpc>
                <a:spcPct val="90000"/>
              </a:lnSpc>
            </a:pP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ru-RU" sz="1600" b="1">
                <a:solidFill>
                  <a:schemeClr val="tx2"/>
                </a:solidFill>
                <a:latin typeface="Calibri" pitchFamily="34" charset="0"/>
              </a:rPr>
            </a:b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ru-RU" sz="2800" b="1">
                <a:latin typeface="Times New Roman" pitchFamily="18" charset="0"/>
              </a:rPr>
              <a:t>Школа ЖКХ</a:t>
            </a:r>
            <a:endParaRPr lang="ru-RU" sz="44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9635" name="Line 4"/>
          <p:cNvSpPr>
            <a:spLocks noChangeShapeType="1"/>
          </p:cNvSpPr>
          <p:nvPr/>
        </p:nvSpPr>
        <p:spPr bwMode="auto">
          <a:xfrm>
            <a:off x="0" y="1333500"/>
            <a:ext cx="9145588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636" name="Text Box 5"/>
          <p:cNvSpPr txBox="1">
            <a:spLocks noChangeArrowheads="1"/>
          </p:cNvSpPr>
          <p:nvPr/>
        </p:nvSpPr>
        <p:spPr bwMode="auto">
          <a:xfrm>
            <a:off x="-323850" y="1916113"/>
            <a:ext cx="9145588" cy="448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/>
          <a:lstStyle/>
          <a:p>
            <a:pPr>
              <a:lnSpc>
                <a:spcPct val="90000"/>
              </a:lnSpc>
              <a:tabLst>
                <a:tab pos="314325" algn="l"/>
              </a:tabLst>
            </a:pPr>
            <a:endParaRPr lang="en-US" sz="1600" b="1">
              <a:latin typeface="EuropeExt"/>
            </a:endParaRPr>
          </a:p>
          <a:p>
            <a:pPr>
              <a:lnSpc>
                <a:spcPct val="90000"/>
              </a:lnSpc>
              <a:tabLst>
                <a:tab pos="314325" algn="l"/>
              </a:tabLst>
            </a:pPr>
            <a:endParaRPr lang="ru-RU" sz="1600" b="1">
              <a:latin typeface="EuropeExt"/>
            </a:endParaRPr>
          </a:p>
        </p:txBody>
      </p:sp>
      <p:sp>
        <p:nvSpPr>
          <p:cNvPr id="69637" name="Text Box 6"/>
          <p:cNvSpPr txBox="1">
            <a:spLocks noChangeArrowheads="1"/>
          </p:cNvSpPr>
          <p:nvPr/>
        </p:nvSpPr>
        <p:spPr bwMode="auto">
          <a:xfrm>
            <a:off x="0" y="6665913"/>
            <a:ext cx="9144000" cy="38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А.Голов</a:t>
            </a:r>
          </a:p>
        </p:txBody>
      </p:sp>
      <p:sp>
        <p:nvSpPr>
          <p:cNvPr id="69638" name="Text Box 7"/>
          <p:cNvSpPr txBox="1">
            <a:spLocks noChangeArrowheads="1"/>
          </p:cNvSpPr>
          <p:nvPr/>
        </p:nvSpPr>
        <p:spPr bwMode="auto">
          <a:xfrm>
            <a:off x="8834529" y="6442075"/>
            <a:ext cx="253913" cy="296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485" tIns="40243" rIns="80485" bIns="40243">
            <a:spAutoFit/>
          </a:bodyPr>
          <a:lstStyle/>
          <a:p>
            <a:pPr algn="r" defTabSz="804863"/>
            <a:r>
              <a:rPr lang="ru-RU" sz="1400" b="1" dirty="0" smtClean="0">
                <a:latin typeface="Calibri" pitchFamily="34" charset="0"/>
              </a:rPr>
              <a:t>3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69639" name="Rectangle 8"/>
          <p:cNvSpPr>
            <a:spLocks noChangeArrowheads="1"/>
          </p:cNvSpPr>
          <p:nvPr/>
        </p:nvSpPr>
        <p:spPr bwMode="auto">
          <a:xfrm>
            <a:off x="323850" y="1428736"/>
            <a:ext cx="869473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Статья 36. </a:t>
            </a:r>
          </a:p>
          <a:p>
            <a:pPr marL="742950" indent="-742950"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Право собственности </a:t>
            </a:r>
          </a:p>
          <a:p>
            <a:pPr marL="742950" indent="-742950"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 общее имущество </a:t>
            </a:r>
          </a:p>
          <a:p>
            <a:pPr marL="742950" indent="-742950"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собственников помещений </a:t>
            </a:r>
          </a:p>
          <a:p>
            <a:pPr marL="742950" indent="-742950"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 многоквартирном доме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3" name="Picture 2" descr="RAO_SR_back_l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763" y="0"/>
            <a:ext cx="9148763" cy="716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7625" y="485775"/>
            <a:ext cx="89836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1" rIns="91424" bIns="45711" anchor="ctr"/>
          <a:lstStyle/>
          <a:p>
            <a:pPr algn="ctr">
              <a:lnSpc>
                <a:spcPct val="90000"/>
              </a:lnSpc>
            </a:pP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ru-RU" sz="1600" b="1">
                <a:solidFill>
                  <a:schemeClr val="tx2"/>
                </a:solidFill>
                <a:latin typeface="Calibri" pitchFamily="34" charset="0"/>
              </a:rPr>
            </a:b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ru-RU" sz="2800" b="1">
                <a:latin typeface="Times New Roman" pitchFamily="18" charset="0"/>
              </a:rPr>
              <a:t>Школа ЖКХ</a:t>
            </a:r>
            <a:endParaRPr lang="ru-RU" sz="44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9635" name="Line 4"/>
          <p:cNvSpPr>
            <a:spLocks noChangeShapeType="1"/>
          </p:cNvSpPr>
          <p:nvPr/>
        </p:nvSpPr>
        <p:spPr bwMode="auto">
          <a:xfrm>
            <a:off x="0" y="1333500"/>
            <a:ext cx="9145588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636" name="Text Box 5"/>
          <p:cNvSpPr txBox="1">
            <a:spLocks noChangeArrowheads="1"/>
          </p:cNvSpPr>
          <p:nvPr/>
        </p:nvSpPr>
        <p:spPr bwMode="auto">
          <a:xfrm>
            <a:off x="-323850" y="1916113"/>
            <a:ext cx="9145588" cy="448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/>
          <a:lstStyle/>
          <a:p>
            <a:pPr>
              <a:lnSpc>
                <a:spcPct val="90000"/>
              </a:lnSpc>
              <a:tabLst>
                <a:tab pos="314325" algn="l"/>
              </a:tabLst>
            </a:pPr>
            <a:endParaRPr lang="en-US" sz="1600" b="1">
              <a:latin typeface="EuropeExt"/>
            </a:endParaRPr>
          </a:p>
          <a:p>
            <a:pPr>
              <a:lnSpc>
                <a:spcPct val="90000"/>
              </a:lnSpc>
              <a:tabLst>
                <a:tab pos="314325" algn="l"/>
              </a:tabLst>
            </a:pPr>
            <a:endParaRPr lang="ru-RU" sz="1600" b="1">
              <a:latin typeface="EuropeExt"/>
            </a:endParaRPr>
          </a:p>
        </p:txBody>
      </p:sp>
      <p:sp>
        <p:nvSpPr>
          <p:cNvPr id="69637" name="Text Box 6"/>
          <p:cNvSpPr txBox="1">
            <a:spLocks noChangeArrowheads="1"/>
          </p:cNvSpPr>
          <p:nvPr/>
        </p:nvSpPr>
        <p:spPr bwMode="auto">
          <a:xfrm>
            <a:off x="0" y="6665913"/>
            <a:ext cx="9144000" cy="38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А.Голов</a:t>
            </a:r>
          </a:p>
        </p:txBody>
      </p:sp>
      <p:sp>
        <p:nvSpPr>
          <p:cNvPr id="69638" name="Text Box 7"/>
          <p:cNvSpPr txBox="1">
            <a:spLocks noChangeArrowheads="1"/>
          </p:cNvSpPr>
          <p:nvPr/>
        </p:nvSpPr>
        <p:spPr bwMode="auto">
          <a:xfrm>
            <a:off x="8834529" y="6442075"/>
            <a:ext cx="253913" cy="296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485" tIns="40243" rIns="80485" bIns="40243">
            <a:spAutoFit/>
          </a:bodyPr>
          <a:lstStyle/>
          <a:p>
            <a:pPr algn="r" defTabSz="804863"/>
            <a:r>
              <a:rPr lang="ru-RU" sz="1400" b="1" dirty="0" smtClean="0">
                <a:latin typeface="Calibri" pitchFamily="34" charset="0"/>
              </a:rPr>
              <a:t>4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69639" name="Rectangle 8"/>
          <p:cNvSpPr>
            <a:spLocks noChangeArrowheads="1"/>
          </p:cNvSpPr>
          <p:nvPr/>
        </p:nvSpPr>
        <p:spPr bwMode="auto">
          <a:xfrm>
            <a:off x="323850" y="1500174"/>
            <a:ext cx="8694738" cy="6771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 Собственникам помещений в многоквартирном доме принадлежит на праве общей долевой собственности общее имущество в многоквартирном доме, а именно: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1) помещения в данном доме, не являющиеся частями квартир и предназначенные для обслуживания более одного помещения в данном доме, в том числе межквартирные лестничные площадки, лестницы, лифты, лифтовые и иные шахты, коридоры, технические этажи, чердаки, подвалы, в которых имеются инженерные коммуникации, иное обслуживающее более одного помещения в данном доме оборудование (технические подвалы);</a:t>
            </a:r>
          </a:p>
          <a:p>
            <a:pPr indent="539750" algn="ctr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indent="539750"/>
            <a:endParaRPr lang="en-US" sz="6000" dirty="0" smtClean="0">
              <a:latin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3" name="Picture 2" descr="RAO_SR_back_l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763" y="0"/>
            <a:ext cx="9148763" cy="716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7625" y="485775"/>
            <a:ext cx="89836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1" rIns="91424" bIns="45711" anchor="ctr"/>
          <a:lstStyle/>
          <a:p>
            <a:pPr algn="ctr">
              <a:lnSpc>
                <a:spcPct val="90000"/>
              </a:lnSpc>
            </a:pP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ru-RU" sz="1600" b="1">
                <a:solidFill>
                  <a:schemeClr val="tx2"/>
                </a:solidFill>
                <a:latin typeface="Calibri" pitchFamily="34" charset="0"/>
              </a:rPr>
            </a:b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ru-RU" sz="2800" b="1">
                <a:latin typeface="Times New Roman" pitchFamily="18" charset="0"/>
              </a:rPr>
              <a:t>Школа ЖКХ</a:t>
            </a:r>
            <a:endParaRPr lang="ru-RU" sz="44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9635" name="Line 4"/>
          <p:cNvSpPr>
            <a:spLocks noChangeShapeType="1"/>
          </p:cNvSpPr>
          <p:nvPr/>
        </p:nvSpPr>
        <p:spPr bwMode="auto">
          <a:xfrm>
            <a:off x="0" y="1333500"/>
            <a:ext cx="9145588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636" name="Text Box 5"/>
          <p:cNvSpPr txBox="1">
            <a:spLocks noChangeArrowheads="1"/>
          </p:cNvSpPr>
          <p:nvPr/>
        </p:nvSpPr>
        <p:spPr bwMode="auto">
          <a:xfrm>
            <a:off x="-323850" y="1916113"/>
            <a:ext cx="9145588" cy="448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/>
          <a:lstStyle/>
          <a:p>
            <a:pPr>
              <a:lnSpc>
                <a:spcPct val="90000"/>
              </a:lnSpc>
              <a:tabLst>
                <a:tab pos="314325" algn="l"/>
              </a:tabLst>
            </a:pPr>
            <a:endParaRPr lang="en-US" sz="1600" b="1">
              <a:latin typeface="EuropeExt"/>
            </a:endParaRPr>
          </a:p>
          <a:p>
            <a:pPr>
              <a:lnSpc>
                <a:spcPct val="90000"/>
              </a:lnSpc>
              <a:tabLst>
                <a:tab pos="314325" algn="l"/>
              </a:tabLst>
            </a:pPr>
            <a:endParaRPr lang="ru-RU" sz="1600" b="1">
              <a:latin typeface="EuropeExt"/>
            </a:endParaRPr>
          </a:p>
        </p:txBody>
      </p:sp>
      <p:sp>
        <p:nvSpPr>
          <p:cNvPr id="69637" name="Text Box 6"/>
          <p:cNvSpPr txBox="1">
            <a:spLocks noChangeArrowheads="1"/>
          </p:cNvSpPr>
          <p:nvPr/>
        </p:nvSpPr>
        <p:spPr bwMode="auto">
          <a:xfrm>
            <a:off x="0" y="6665913"/>
            <a:ext cx="9144000" cy="38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А.Голов</a:t>
            </a:r>
          </a:p>
        </p:txBody>
      </p:sp>
      <p:sp>
        <p:nvSpPr>
          <p:cNvPr id="69638" name="Text Box 7"/>
          <p:cNvSpPr txBox="1">
            <a:spLocks noChangeArrowheads="1"/>
          </p:cNvSpPr>
          <p:nvPr/>
        </p:nvSpPr>
        <p:spPr bwMode="auto">
          <a:xfrm>
            <a:off x="8834529" y="6442075"/>
            <a:ext cx="253913" cy="296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485" tIns="40243" rIns="80485" bIns="40243">
            <a:spAutoFit/>
          </a:bodyPr>
          <a:lstStyle/>
          <a:p>
            <a:pPr algn="r" defTabSz="804863"/>
            <a:r>
              <a:rPr lang="ru-RU" sz="1400" b="1" dirty="0" smtClean="0">
                <a:latin typeface="Calibri" pitchFamily="34" charset="0"/>
              </a:rPr>
              <a:t>5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69639" name="Rectangle 8"/>
          <p:cNvSpPr>
            <a:spLocks noChangeArrowheads="1"/>
          </p:cNvSpPr>
          <p:nvPr/>
        </p:nvSpPr>
        <p:spPr bwMode="auto">
          <a:xfrm>
            <a:off x="323850" y="1500174"/>
            <a:ext cx="8694738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 иные помещения в данном доме, не принадлежащие отдельным собственникам и предназначенные для удовлетворения социально-бытовых потребностей собственников помещений в данном доме, включая помещения, предназначенные для организации их досуга, культурного развития, детского творчества, занятий физической культурой и спортом и подобных мероприятий;</a:t>
            </a:r>
          </a:p>
          <a:p>
            <a:endParaRPr lang="ru-RU" sz="3200" dirty="0" smtClean="0"/>
          </a:p>
          <a:p>
            <a:endParaRPr lang="ru-RU" sz="3200" dirty="0" smtClean="0"/>
          </a:p>
          <a:p>
            <a:pPr indent="53975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3" name="Picture 2" descr="RAO_SR_back_l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8763" cy="716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7625" y="485775"/>
            <a:ext cx="89836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1" rIns="91424" bIns="45711" anchor="ctr"/>
          <a:lstStyle/>
          <a:p>
            <a:pPr algn="ctr">
              <a:lnSpc>
                <a:spcPct val="90000"/>
              </a:lnSpc>
            </a:pP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ru-RU" sz="1600" b="1">
                <a:solidFill>
                  <a:schemeClr val="tx2"/>
                </a:solidFill>
                <a:latin typeface="Calibri" pitchFamily="34" charset="0"/>
              </a:rPr>
            </a:b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ru-RU" sz="2800" b="1">
                <a:latin typeface="Times New Roman" pitchFamily="18" charset="0"/>
              </a:rPr>
              <a:t>Школа ЖКХ</a:t>
            </a:r>
            <a:endParaRPr lang="ru-RU" sz="44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9635" name="Line 4"/>
          <p:cNvSpPr>
            <a:spLocks noChangeShapeType="1"/>
          </p:cNvSpPr>
          <p:nvPr/>
        </p:nvSpPr>
        <p:spPr bwMode="auto">
          <a:xfrm>
            <a:off x="0" y="1333500"/>
            <a:ext cx="9145588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636" name="Text Box 5"/>
          <p:cNvSpPr txBox="1">
            <a:spLocks noChangeArrowheads="1"/>
          </p:cNvSpPr>
          <p:nvPr/>
        </p:nvSpPr>
        <p:spPr bwMode="auto">
          <a:xfrm>
            <a:off x="-323850" y="1916113"/>
            <a:ext cx="9145588" cy="448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/>
          <a:lstStyle/>
          <a:p>
            <a:pPr>
              <a:lnSpc>
                <a:spcPct val="90000"/>
              </a:lnSpc>
              <a:tabLst>
                <a:tab pos="314325" algn="l"/>
              </a:tabLst>
            </a:pPr>
            <a:endParaRPr lang="en-US" sz="1600" b="1">
              <a:latin typeface="EuropeExt"/>
            </a:endParaRPr>
          </a:p>
          <a:p>
            <a:pPr>
              <a:lnSpc>
                <a:spcPct val="90000"/>
              </a:lnSpc>
              <a:tabLst>
                <a:tab pos="314325" algn="l"/>
              </a:tabLst>
            </a:pPr>
            <a:endParaRPr lang="ru-RU" sz="1600" b="1">
              <a:latin typeface="EuropeExt"/>
            </a:endParaRPr>
          </a:p>
        </p:txBody>
      </p:sp>
      <p:sp>
        <p:nvSpPr>
          <p:cNvPr id="69637" name="Text Box 6"/>
          <p:cNvSpPr txBox="1">
            <a:spLocks noChangeArrowheads="1"/>
          </p:cNvSpPr>
          <p:nvPr/>
        </p:nvSpPr>
        <p:spPr bwMode="auto">
          <a:xfrm>
            <a:off x="0" y="6665913"/>
            <a:ext cx="9144000" cy="38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А.Голов</a:t>
            </a:r>
          </a:p>
        </p:txBody>
      </p:sp>
      <p:sp>
        <p:nvSpPr>
          <p:cNvPr id="69638" name="Text Box 7"/>
          <p:cNvSpPr txBox="1">
            <a:spLocks noChangeArrowheads="1"/>
          </p:cNvSpPr>
          <p:nvPr/>
        </p:nvSpPr>
        <p:spPr bwMode="auto">
          <a:xfrm>
            <a:off x="8834529" y="6442075"/>
            <a:ext cx="253913" cy="296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485" tIns="40243" rIns="80485" bIns="40243">
            <a:spAutoFit/>
          </a:bodyPr>
          <a:lstStyle/>
          <a:p>
            <a:pPr algn="r" defTabSz="804863"/>
            <a:r>
              <a:rPr lang="ru-RU" sz="1400" b="1" dirty="0" smtClean="0">
                <a:latin typeface="Calibri" pitchFamily="34" charset="0"/>
              </a:rPr>
              <a:t>6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69639" name="Rectangle 8"/>
          <p:cNvSpPr>
            <a:spLocks noChangeArrowheads="1"/>
          </p:cNvSpPr>
          <p:nvPr/>
        </p:nvSpPr>
        <p:spPr bwMode="auto">
          <a:xfrm>
            <a:off x="323850" y="1500174"/>
            <a:ext cx="869473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3) крыши, ограждающие несущие и ненесущие конструкции данного дома, механическое, электрическое, санитарно-техническое и иное оборудование, находящееся в данном доме за пределами или внутри помещений и обслуживающее более одного помещения;</a:t>
            </a:r>
          </a:p>
          <a:p>
            <a:endParaRPr lang="ru-RU" sz="3200" dirty="0" smtClean="0"/>
          </a:p>
          <a:p>
            <a:endParaRPr lang="ru-RU" sz="3200" dirty="0" smtClean="0"/>
          </a:p>
          <a:p>
            <a:pPr indent="53975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3" name="Picture 2" descr="RAO_SR_back_l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8763" cy="716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7625" y="485775"/>
            <a:ext cx="89836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1" rIns="91424" bIns="45711" anchor="ctr"/>
          <a:lstStyle/>
          <a:p>
            <a:pPr algn="ctr">
              <a:lnSpc>
                <a:spcPct val="90000"/>
              </a:lnSpc>
            </a:pP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ru-RU" sz="1600" b="1">
                <a:solidFill>
                  <a:schemeClr val="tx2"/>
                </a:solidFill>
                <a:latin typeface="Calibri" pitchFamily="34" charset="0"/>
              </a:rPr>
            </a:b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ru-RU" sz="2800" b="1">
                <a:latin typeface="Times New Roman" pitchFamily="18" charset="0"/>
              </a:rPr>
              <a:t>Школа ЖКХ</a:t>
            </a:r>
            <a:endParaRPr lang="ru-RU" sz="44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9635" name="Line 4"/>
          <p:cNvSpPr>
            <a:spLocks noChangeShapeType="1"/>
          </p:cNvSpPr>
          <p:nvPr/>
        </p:nvSpPr>
        <p:spPr bwMode="auto">
          <a:xfrm>
            <a:off x="0" y="1333500"/>
            <a:ext cx="9145588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636" name="Text Box 5"/>
          <p:cNvSpPr txBox="1">
            <a:spLocks noChangeArrowheads="1"/>
          </p:cNvSpPr>
          <p:nvPr/>
        </p:nvSpPr>
        <p:spPr bwMode="auto">
          <a:xfrm>
            <a:off x="-323850" y="1916113"/>
            <a:ext cx="9145588" cy="448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/>
          <a:lstStyle/>
          <a:p>
            <a:pPr>
              <a:lnSpc>
                <a:spcPct val="90000"/>
              </a:lnSpc>
              <a:tabLst>
                <a:tab pos="314325" algn="l"/>
              </a:tabLst>
            </a:pPr>
            <a:endParaRPr lang="en-US" sz="1600" b="1">
              <a:latin typeface="EuropeExt"/>
            </a:endParaRPr>
          </a:p>
          <a:p>
            <a:pPr>
              <a:lnSpc>
                <a:spcPct val="90000"/>
              </a:lnSpc>
              <a:tabLst>
                <a:tab pos="314325" algn="l"/>
              </a:tabLst>
            </a:pPr>
            <a:endParaRPr lang="ru-RU" sz="1600" b="1">
              <a:latin typeface="EuropeExt"/>
            </a:endParaRPr>
          </a:p>
        </p:txBody>
      </p:sp>
      <p:sp>
        <p:nvSpPr>
          <p:cNvPr id="69637" name="Text Box 6"/>
          <p:cNvSpPr txBox="1">
            <a:spLocks noChangeArrowheads="1"/>
          </p:cNvSpPr>
          <p:nvPr/>
        </p:nvSpPr>
        <p:spPr bwMode="auto">
          <a:xfrm>
            <a:off x="0" y="6665913"/>
            <a:ext cx="9144000" cy="38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А.Голов</a:t>
            </a:r>
          </a:p>
        </p:txBody>
      </p:sp>
      <p:sp>
        <p:nvSpPr>
          <p:cNvPr id="69638" name="Text Box 7"/>
          <p:cNvSpPr txBox="1">
            <a:spLocks noChangeArrowheads="1"/>
          </p:cNvSpPr>
          <p:nvPr/>
        </p:nvSpPr>
        <p:spPr bwMode="auto">
          <a:xfrm>
            <a:off x="8834529" y="6442075"/>
            <a:ext cx="253913" cy="296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485" tIns="40243" rIns="80485" bIns="40243">
            <a:spAutoFit/>
          </a:bodyPr>
          <a:lstStyle/>
          <a:p>
            <a:pPr algn="r" defTabSz="804863"/>
            <a:r>
              <a:rPr lang="ru-RU" sz="1400" b="1" dirty="0" smtClean="0">
                <a:latin typeface="Calibri" pitchFamily="34" charset="0"/>
              </a:rPr>
              <a:t>7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69639" name="Rectangle 8"/>
          <p:cNvSpPr>
            <a:spLocks noChangeArrowheads="1"/>
          </p:cNvSpPr>
          <p:nvPr/>
        </p:nvSpPr>
        <p:spPr bwMode="auto">
          <a:xfrm>
            <a:off x="323850" y="1500174"/>
            <a:ext cx="8694738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4) земельный участок, на котором расположен данный дом, с элементами озеленения и благоустройства, иные предназначенные для обслуживания, эксплуатации и благоустройства данного дома и расположенные на указанном земельном участке объекты. Границы и размер земельного участка, на котором расположен многоквартирный дом, определяются в соответствии с требованиями земельного 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4"/>
              </a:rPr>
              <a:t>законодательства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5"/>
              </a:rPr>
              <a:t>законодательства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 о градостроительной деятельности.</a:t>
            </a:r>
          </a:p>
          <a:p>
            <a:endParaRPr lang="ru-RU" sz="3200" dirty="0" smtClean="0"/>
          </a:p>
          <a:p>
            <a:pPr indent="53975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3" name="Picture 2" descr="RAO_SR_back_l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8763" cy="716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7625" y="485775"/>
            <a:ext cx="89836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1" rIns="91424" bIns="45711" anchor="ctr"/>
          <a:lstStyle/>
          <a:p>
            <a:pPr algn="ctr">
              <a:lnSpc>
                <a:spcPct val="90000"/>
              </a:lnSpc>
            </a:pP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ru-RU" sz="1600" b="1">
                <a:solidFill>
                  <a:schemeClr val="tx2"/>
                </a:solidFill>
                <a:latin typeface="Calibri" pitchFamily="34" charset="0"/>
              </a:rPr>
            </a:b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ru-RU" sz="2800" b="1">
                <a:latin typeface="Times New Roman" pitchFamily="18" charset="0"/>
              </a:rPr>
              <a:t>Школа ЖКХ</a:t>
            </a:r>
            <a:endParaRPr lang="ru-RU" sz="44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9635" name="Line 4"/>
          <p:cNvSpPr>
            <a:spLocks noChangeShapeType="1"/>
          </p:cNvSpPr>
          <p:nvPr/>
        </p:nvSpPr>
        <p:spPr bwMode="auto">
          <a:xfrm>
            <a:off x="0" y="1333500"/>
            <a:ext cx="9145588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636" name="Text Box 5"/>
          <p:cNvSpPr txBox="1">
            <a:spLocks noChangeArrowheads="1"/>
          </p:cNvSpPr>
          <p:nvPr/>
        </p:nvSpPr>
        <p:spPr bwMode="auto">
          <a:xfrm>
            <a:off x="-323850" y="1916113"/>
            <a:ext cx="9145588" cy="448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/>
          <a:lstStyle/>
          <a:p>
            <a:pPr>
              <a:lnSpc>
                <a:spcPct val="90000"/>
              </a:lnSpc>
              <a:tabLst>
                <a:tab pos="314325" algn="l"/>
              </a:tabLst>
            </a:pPr>
            <a:endParaRPr lang="en-US" sz="1600" b="1">
              <a:latin typeface="EuropeExt"/>
            </a:endParaRPr>
          </a:p>
          <a:p>
            <a:pPr>
              <a:lnSpc>
                <a:spcPct val="90000"/>
              </a:lnSpc>
              <a:tabLst>
                <a:tab pos="314325" algn="l"/>
              </a:tabLst>
            </a:pPr>
            <a:endParaRPr lang="ru-RU" sz="1600" b="1">
              <a:latin typeface="EuropeExt"/>
            </a:endParaRPr>
          </a:p>
        </p:txBody>
      </p:sp>
      <p:sp>
        <p:nvSpPr>
          <p:cNvPr id="69637" name="Text Box 6"/>
          <p:cNvSpPr txBox="1">
            <a:spLocks noChangeArrowheads="1"/>
          </p:cNvSpPr>
          <p:nvPr/>
        </p:nvSpPr>
        <p:spPr bwMode="auto">
          <a:xfrm>
            <a:off x="0" y="6665913"/>
            <a:ext cx="9144000" cy="38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А.Голов</a:t>
            </a:r>
          </a:p>
        </p:txBody>
      </p:sp>
      <p:sp>
        <p:nvSpPr>
          <p:cNvPr id="69638" name="Text Box 7"/>
          <p:cNvSpPr txBox="1">
            <a:spLocks noChangeArrowheads="1"/>
          </p:cNvSpPr>
          <p:nvPr/>
        </p:nvSpPr>
        <p:spPr bwMode="auto">
          <a:xfrm>
            <a:off x="8834529" y="6442075"/>
            <a:ext cx="253913" cy="296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485" tIns="40243" rIns="80485" bIns="40243">
            <a:spAutoFit/>
          </a:bodyPr>
          <a:lstStyle/>
          <a:p>
            <a:pPr algn="r" defTabSz="804863"/>
            <a:r>
              <a:rPr lang="ru-RU" sz="1400" b="1" dirty="0" smtClean="0">
                <a:latin typeface="Calibri" pitchFamily="34" charset="0"/>
              </a:rPr>
              <a:t>8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69639" name="Rectangle 8"/>
          <p:cNvSpPr>
            <a:spLocks noChangeArrowheads="1"/>
          </p:cNvSpPr>
          <p:nvPr/>
        </p:nvSpPr>
        <p:spPr bwMode="auto">
          <a:xfrm>
            <a:off x="323850" y="1500174"/>
            <a:ext cx="8694738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Собственники помещений в многоквартирном доме владеют, пользуются и в установленных настоящим Кодексом и гражданским законодательством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4"/>
              </a:rPr>
              <a:t>пределах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распоряжаются общим имуществом в многоквартирном доме.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Уменьшение размера общего имущества в многоквартирном доме возможно только с согласия всех собственников помещений в данном доме путем его реконструкции.</a:t>
            </a:r>
          </a:p>
          <a:p>
            <a:endParaRPr lang="ru-RU" sz="3200" dirty="0" smtClean="0"/>
          </a:p>
          <a:p>
            <a:endParaRPr lang="ru-RU" sz="3200" dirty="0" smtClean="0"/>
          </a:p>
          <a:p>
            <a:pPr indent="53975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3" name="Picture 2" descr="RAO_SR_back_l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763" y="0"/>
            <a:ext cx="9148763" cy="716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7625" y="485775"/>
            <a:ext cx="89836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1" rIns="91424" bIns="45711" anchor="ctr"/>
          <a:lstStyle/>
          <a:p>
            <a:pPr algn="ctr">
              <a:lnSpc>
                <a:spcPct val="90000"/>
              </a:lnSpc>
            </a:pP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ru-RU" sz="1600" b="1">
                <a:solidFill>
                  <a:schemeClr val="tx2"/>
                </a:solidFill>
                <a:latin typeface="Calibri" pitchFamily="34" charset="0"/>
              </a:rPr>
            </a:br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ru-RU" sz="2800" b="1">
                <a:latin typeface="Times New Roman" pitchFamily="18" charset="0"/>
              </a:rPr>
              <a:t>Школа ЖКХ</a:t>
            </a:r>
            <a:endParaRPr lang="ru-RU" sz="44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9635" name="Line 4"/>
          <p:cNvSpPr>
            <a:spLocks noChangeShapeType="1"/>
          </p:cNvSpPr>
          <p:nvPr/>
        </p:nvSpPr>
        <p:spPr bwMode="auto">
          <a:xfrm>
            <a:off x="0" y="1333500"/>
            <a:ext cx="9145588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636" name="Text Box 5"/>
          <p:cNvSpPr txBox="1">
            <a:spLocks noChangeArrowheads="1"/>
          </p:cNvSpPr>
          <p:nvPr/>
        </p:nvSpPr>
        <p:spPr bwMode="auto">
          <a:xfrm>
            <a:off x="-323850" y="1916113"/>
            <a:ext cx="9145588" cy="448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/>
          <a:lstStyle/>
          <a:p>
            <a:pPr>
              <a:lnSpc>
                <a:spcPct val="90000"/>
              </a:lnSpc>
              <a:tabLst>
                <a:tab pos="314325" algn="l"/>
              </a:tabLst>
            </a:pPr>
            <a:endParaRPr lang="en-US" sz="1600" b="1">
              <a:latin typeface="EuropeExt"/>
            </a:endParaRPr>
          </a:p>
          <a:p>
            <a:pPr>
              <a:lnSpc>
                <a:spcPct val="90000"/>
              </a:lnSpc>
              <a:tabLst>
                <a:tab pos="314325" algn="l"/>
              </a:tabLst>
            </a:pPr>
            <a:endParaRPr lang="ru-RU" sz="1600" b="1">
              <a:latin typeface="EuropeExt"/>
            </a:endParaRPr>
          </a:p>
        </p:txBody>
      </p:sp>
      <p:sp>
        <p:nvSpPr>
          <p:cNvPr id="69637" name="Text Box 6"/>
          <p:cNvSpPr txBox="1">
            <a:spLocks noChangeArrowheads="1"/>
          </p:cNvSpPr>
          <p:nvPr/>
        </p:nvSpPr>
        <p:spPr bwMode="auto">
          <a:xfrm>
            <a:off x="0" y="6665913"/>
            <a:ext cx="9144000" cy="38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485" tIns="40243" rIns="80485" bIns="40243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А.Голов</a:t>
            </a:r>
          </a:p>
        </p:txBody>
      </p:sp>
      <p:sp>
        <p:nvSpPr>
          <p:cNvPr id="69638" name="Text Box 7"/>
          <p:cNvSpPr txBox="1">
            <a:spLocks noChangeArrowheads="1"/>
          </p:cNvSpPr>
          <p:nvPr/>
        </p:nvSpPr>
        <p:spPr bwMode="auto">
          <a:xfrm>
            <a:off x="8834529" y="6442075"/>
            <a:ext cx="253913" cy="296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0485" tIns="40243" rIns="80485" bIns="40243">
            <a:spAutoFit/>
          </a:bodyPr>
          <a:lstStyle/>
          <a:p>
            <a:pPr algn="r" defTabSz="804863"/>
            <a:r>
              <a:rPr lang="ru-RU" sz="1400" b="1" dirty="0" smtClean="0">
                <a:latin typeface="Calibri" pitchFamily="34" charset="0"/>
              </a:rPr>
              <a:t>9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69639" name="Rectangle 8"/>
          <p:cNvSpPr>
            <a:spLocks noChangeArrowheads="1"/>
          </p:cNvSpPr>
          <p:nvPr/>
        </p:nvSpPr>
        <p:spPr bwMode="auto">
          <a:xfrm>
            <a:off x="323850" y="1428736"/>
            <a:ext cx="8694738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4. По решению собственников помещений в многоквартирном доме, принятому на общем собрании таких собственников, объекты общего имущества в многоквартирном доме могут быть переданы в пользование иным лицам в случае, если это не нарушает права и законные интересы граждан и юридических лиц.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/>
          </a:p>
          <a:p>
            <a:endParaRPr lang="en-US" sz="6000" dirty="0" smtClean="0">
              <a:latin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4729</TotalTime>
  <Words>593</Words>
  <Application>Microsoft Office PowerPoint</Application>
  <PresentationFormat>Экран (4:3)</PresentationFormat>
  <Paragraphs>163</Paragraphs>
  <Slides>18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comcon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Ант</cp:lastModifiedBy>
  <cp:revision>224</cp:revision>
  <dcterms:created xsi:type="dcterms:W3CDTF">2013-01-16T20:19:32Z</dcterms:created>
  <dcterms:modified xsi:type="dcterms:W3CDTF">2017-04-19T15:30:09Z</dcterms:modified>
</cp:coreProperties>
</file>